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embeddedFontLst>
    <p:embeddedFont>
      <p:font typeface="Work Sans Medium"/>
      <p:regular r:id="rId31"/>
      <p:bold r:id="rId32"/>
      <p:italic r:id="rId33"/>
      <p:boldItalic r:id="rId34"/>
    </p:embeddedFont>
    <p:embeddedFont>
      <p:font typeface="Work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g9Bm82frd1B+WlnPcx9bD8i1nJ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CB3BCB-63E2-4257-9AE1-888DBFEA425E}">
  <a:tblStyle styleId="{32CB3BCB-63E2-4257-9AE1-888DBFEA425E}" styleName="Table_0">
    <a:wholeTbl>
      <a:tcTxStyle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WorkSansMedium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WorkSansMedium-italic.fntdata"/><Relationship Id="rId10" Type="http://schemas.openxmlformats.org/officeDocument/2006/relationships/slide" Target="slides/slide5.xml"/><Relationship Id="rId32" Type="http://schemas.openxmlformats.org/officeDocument/2006/relationships/font" Target="fonts/WorkSansMedium-bold.fntdata"/><Relationship Id="rId13" Type="http://schemas.openxmlformats.org/officeDocument/2006/relationships/slide" Target="slides/slide8.xml"/><Relationship Id="rId35" Type="http://schemas.openxmlformats.org/officeDocument/2006/relationships/font" Target="fonts/WorkSans-regular.fntdata"/><Relationship Id="rId12" Type="http://schemas.openxmlformats.org/officeDocument/2006/relationships/slide" Target="slides/slide7.xml"/><Relationship Id="rId34" Type="http://schemas.openxmlformats.org/officeDocument/2006/relationships/font" Target="fonts/WorkSans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WorkSans-italic.fntdata"/><Relationship Id="rId14" Type="http://schemas.openxmlformats.org/officeDocument/2006/relationships/slide" Target="slides/slide9.xml"/><Relationship Id="rId36" Type="http://schemas.openxmlformats.org/officeDocument/2006/relationships/font" Target="fonts/WorkSans-bold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Work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8f24cd94e0_3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8f24cd94e0_3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8f24cd94e0_3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524a9d84b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f524a9d84b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f524a9d84b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2" name="Google Shape;19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84b69263e_5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c84b69263e_5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c84b69263e_5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84b69263e_5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c84b69263e_5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c84b69263e_5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84b69263e_5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c84b69263e_5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c84b69263e_5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84b69263e_5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c84b69263e_5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c84b69263e_5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84b69263e_5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c84b69263e_5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c84b69263e_5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84b69263e_5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84b69263e_5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c84b69263e_5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84b69263e_5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c84b69263e_5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c84b69263e_5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84b69263e_5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c84b69263e_5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c84b69263e_5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84b69263e_5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c84b69263e_5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c84b69263e_5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4" name="Google Shape;26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0" name="Google Shape;27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1" name="Google Shape;15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8" name="Google Shape;2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" name="Google Shape;4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rive.google.com/file/d/1G2gjZQRwwQagdmT_1RoI_C9EsU0rnDUR/view?usp=sharing" TargetMode="External"/><Relationship Id="rId4" Type="http://schemas.openxmlformats.org/officeDocument/2006/relationships/hyperlink" Target="https://drive.google.com/file/d/1G2gjZQRwwQagdmT_1RoI_C9EsU0rnDUR/view?usp=drive_link" TargetMode="External"/><Relationship Id="rId5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ndow" id="96" name="Google Shape;96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ndow" id="97" name="Google Shape;97;p1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1890944" y="1777984"/>
            <a:ext cx="8895425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0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/>
          </a:p>
        </p:txBody>
      </p:sp>
      <p:sp>
        <p:nvSpPr>
          <p:cNvPr id="99" name="Google Shape;99;p1"/>
          <p:cNvSpPr txBox="1"/>
          <p:nvPr/>
        </p:nvSpPr>
        <p:spPr>
          <a:xfrm>
            <a:off x="1744050" y="2962325"/>
            <a:ext cx="90423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DISTRIBUCIÓN Y SOPORTE DE COMPONENTES DE HARDWARE PARA LA CIUDAD DE BOGOTA D.C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b="1" lang="es-MX"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Técnica de Recolección de Datos </a:t>
            </a:r>
            <a:endParaRPr b="1"/>
          </a:p>
        </p:txBody>
      </p:sp>
      <p:pic>
        <p:nvPicPr>
          <p:cNvPr descr="Gráfico de las respuestas de Formularios. Título de la pregunta: ¿Considera usted que es necesaria una pagina web donde se le brinde no solo calidad en producto sino también en atención?. Número de respuestas: 14 respuestas." id="169" name="Google Shape;169;p10" title="¿Considera usted que es necesaria una pagina web donde se le brinde no solo calidad en producto sino también en atención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1605622"/>
            <a:ext cx="6006077" cy="27244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las respuestas de Formularios. Título de la pregunta: ¿Con que frecuencia suele comprar componentes de hardware o computo en linea?. Número de respuestas: 14 respuestas." id="170" name="Google Shape;170;p10" title="¿Con que frecuencia suele comprar componentes de hardware o computo en linea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5" y="4330050"/>
            <a:ext cx="6006083" cy="2527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las respuestas de Formularios. Título de la pregunta: ¿Qué factores influyen mas en su decisión de compra de este tipo?. Número de respuestas: 12 respuestas." id="171" name="Google Shape;171;p10" title="¿Qué factores influyen mas en su decisión de compra de este tipo?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0852" y="1752200"/>
            <a:ext cx="5776348" cy="24312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las respuestas de Formularios. Título de la pregunta: ¿Qué tan complicado consideras el proceso de selección y compra de componentes en tiendas virtuales?&#10;. Número de respuestas: 14 respuestas." id="172" name="Google Shape;172;p10" title="¿Qué tan complicado consideras el proceso de selección y compra de componentes en tiendas virtuales?&#10;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6952" y="4330056"/>
            <a:ext cx="5224151" cy="2369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 de las respuestas de Formularios. Título de la pregunta: ¿Se le hace mas fácil comprar con un asesoramiento seguro o por su propio cuenta?. Número de respuestas: 14 respuestas." id="178" name="Google Shape;178;g28f24cd94e0_3_5" title="¿Se le hace mas fácil comprar con un asesoramiento seguro o por su propio cuenta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1500"/>
            <a:ext cx="6390349" cy="2689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las respuestas de Formularios. Título de la pregunta: ¿Qué tan satisfecho  esta con el servicio al cliente que ha recibido en tiendas virtuales?. Número de respuestas: 14 respuestas." id="179" name="Google Shape;179;g28f24cd94e0_3_5" title="¿Qué tan satisfecho  esta con el servicio al cliente que ha recibido en tiendas virtuales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44410"/>
            <a:ext cx="6390349" cy="2689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las respuestas de Formularios. Título de la pregunta: ¿Qué tipo de información considera mas útil recibir durante el proceso de asesoramiento técnico?. Número de respuestas: 14 respuestas." id="180" name="Google Shape;180;g28f24cd94e0_3_5" title="¿Qué tipo de información considera mas útil recibir durante el proceso de asesoramiento técnico?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1850" y="681975"/>
            <a:ext cx="6390349" cy="26896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las respuestas de Formularios. Título de la pregunta: ¿Mediante que canal prefiere recibir el asesoramiento técnico de una tienda virtual?. Número de respuestas: 14 respuestas." id="181" name="Google Shape;181;g28f24cd94e0_3_5" title="¿Mediante que canal prefiere recibir el asesoramiento técnico de una tienda virtual?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6460" y="3524050"/>
            <a:ext cx="6201129" cy="26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 de las respuestas de Formularios. Título de la pregunta: ¿Pagaría usted un precio un poco mas alto si esto significa recibir un asesoramiento técnico personalizado. Número de respuestas: 13 respuestas." id="187" name="Google Shape;187;g1f524a9d84b_1_8" title="¿Pagaría usted un precio un poco mas alto si esto significa recibir un asesoramiento técnico personalizad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4825"/>
            <a:ext cx="5955031" cy="2701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las respuestas de Formularios. Título de la pregunta: ¿Qué aspectos considera mas importante al recibir servicio al cliente de una tienda virtual?. Número de respuestas: 14 respuestas." id="188" name="Google Shape;188;g1f524a9d84b_1_8" title="¿Qué aspectos considera mas importante al recibir servicio al cliente de una tienda virtual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4100" y="95250"/>
            <a:ext cx="6417900" cy="2701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las respuestas de Formularios. Título de la pregunta: ¿Qué tan importante es para ti la disponibilidad de reseñas y opiniones de otros clientes al tomar decisiones de compra en una tienda virtual?&#10;. Número de respuestas: 13 respuestas." id="189" name="Google Shape;189;g1f524a9d84b_1_8" title="¿Qué tan importante es para ti la disponibilidad de reseñas y opiniones de otros clientes al tomar decisiones de compra en una tienda virtual?&#10;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1" y="3634725"/>
            <a:ext cx="6202849" cy="28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b="1" lang="es-MX"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Casos De Uso </a:t>
            </a:r>
            <a:endParaRPr b="1"/>
          </a:p>
        </p:txBody>
      </p:sp>
      <p:pic>
        <p:nvPicPr>
          <p:cNvPr id="195" name="Google Shape;19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550" y="1570850"/>
            <a:ext cx="9340900" cy="53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"/>
          <p:cNvSpPr txBox="1"/>
          <p:nvPr/>
        </p:nvSpPr>
        <p:spPr>
          <a:xfrm>
            <a:off x="556025" y="1596300"/>
            <a:ext cx="73071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1" lang="es-MX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F</a:t>
            </a:r>
            <a:r>
              <a:rPr b="1" lang="es-MX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uncionales</a:t>
            </a:r>
            <a:r>
              <a:rPr b="1" lang="es-MX" sz="2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2"/>
          <p:cNvSpPr txBox="1"/>
          <p:nvPr/>
        </p:nvSpPr>
        <p:spPr>
          <a:xfrm>
            <a:off x="469450" y="306150"/>
            <a:ext cx="53475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b="1" lang="es-MX"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Requerimientos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2" name="Google Shape;202;p12"/>
          <p:cNvGraphicFramePr/>
          <p:nvPr/>
        </p:nvGraphicFramePr>
        <p:xfrm>
          <a:off x="1601575" y="23436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{32CB3BCB-63E2-4257-9AE1-888DBFEA425E}</a:tableStyleId>
              </a:tblPr>
              <a:tblGrid>
                <a:gridCol w="4624000"/>
                <a:gridCol w="4575150"/>
              </a:tblGrid>
              <a:tr h="19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Identificador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Nombre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19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RF1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Buscar producto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9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Tipo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Crítico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19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(</a:t>
                      </a:r>
                      <a:r>
                        <a:rPr b="1" lang="es-MX" sz="1000"/>
                        <a:t>Necesaria </a:t>
                      </a:r>
                      <a:r>
                        <a:rPr lang="es-MX" sz="1000"/>
                        <a:t>o Deseable)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Si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9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Prioridad de Desarrollo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Alta</a:t>
                      </a:r>
                      <a:r>
                        <a:rPr lang="es-MX" sz="1000"/>
                        <a:t> – Media - Baja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20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Entrada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Salida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577775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Seleccionar producto</a:t>
                      </a:r>
                      <a:endParaRPr sz="10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Mostrar información del producto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68575" marL="68575"/>
                </a:tc>
              </a:tr>
              <a:tr h="1926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 hMerge="1"/>
              </a:tr>
              <a:tr h="19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Precondición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68575" marL="68575"/>
                </a:tc>
              </a:tr>
              <a:tr h="38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Al seleccionar el producto se desplegará los detalles de este.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9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Post-Condición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se mostrará la </a:t>
                      </a:r>
                      <a:r>
                        <a:rPr lang="es-MX"/>
                        <a:t>información</a:t>
                      </a:r>
                      <a:r>
                        <a:rPr lang="es-MX" sz="1000"/>
                        <a:t> básica del producto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57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Manejo de Situaciones Anormales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Si la búsqueda no refleja el producto se mostrará un mensaje indicando que no se encuentra disponible.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38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Criterios de Aceptación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Si la búsqueda es efectiva se mostrará la información del producto seleccionado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57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Requerimiento No Funcional Relacionado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RNF1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RFN2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RFN3</a:t>
                      </a:r>
                      <a:endParaRPr sz="1000"/>
                    </a:p>
                  </a:txBody>
                  <a:tcPr marT="0" marB="0" marR="68575" marL="68575"/>
                </a:tc>
              </a:tr>
            </a:tbl>
          </a:graphicData>
        </a:graphic>
      </p:graphicFrame>
      <p:cxnSp>
        <p:nvCxnSpPr>
          <p:cNvPr id="203" name="Google Shape;203;p12"/>
          <p:cNvCxnSpPr/>
          <p:nvPr/>
        </p:nvCxnSpPr>
        <p:spPr>
          <a:xfrm flipH="1" rot="10800000">
            <a:off x="654504" y="2148157"/>
            <a:ext cx="4173600" cy="36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" name="Google Shape;209;g2c84b69263e_5_56"/>
          <p:cNvGraphicFramePr/>
          <p:nvPr/>
        </p:nvGraphicFramePr>
        <p:xfrm>
          <a:off x="1866388" y="12445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{32CB3BCB-63E2-4257-9AE1-888DBFEA425E}</a:tableStyleId>
              </a:tblPr>
              <a:tblGrid>
                <a:gridCol w="4634525"/>
                <a:gridCol w="4610450"/>
              </a:tblGrid>
              <a:tr h="18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Identificador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Nombre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18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RF2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Registrar Usuario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8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Tipo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Crítico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18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(</a:t>
                      </a:r>
                      <a:r>
                        <a:rPr b="1" lang="es-MX" sz="1000"/>
                        <a:t>Necesaria </a:t>
                      </a:r>
                      <a:r>
                        <a:rPr lang="es-MX" sz="1000"/>
                        <a:t>o Deseable)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Si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8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Prioridad de Desarrollo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Alta</a:t>
                      </a:r>
                      <a:r>
                        <a:rPr lang="es-MX" sz="1000"/>
                        <a:t> – Media - Baja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8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Entrada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Salida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168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Nombre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Apellido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Correo Electrónico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Dirección 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Celular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CC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Registro correcto de los clientes.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877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 hMerge="1"/>
              </a:tr>
              <a:tr h="18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Precondición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Seleccionar o no el producto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37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Se registra la información requerida para llevar a cabo el registro en el sistema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8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Post-Condición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Se realiza el registro del usuario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563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Manejo de Situaciones Anormales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Si la persona se encuentra registrada en el sistema (Se mostrará una alerta en pantalla que ya está registrado en el sistema)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75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Criterios de Aceptación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Si los datos registrados son correctos, en el momento de realizar el registro de un cliente son correctos, son los indicados y establecidos para llevar el correcto registro en el sistema y poder realizar el proceso.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8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Requerimiento No Funcional Relacionado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g2c84b69263e_5_88"/>
          <p:cNvGraphicFramePr/>
          <p:nvPr/>
        </p:nvGraphicFramePr>
        <p:xfrm>
          <a:off x="1458650" y="136048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{32CB3BCB-63E2-4257-9AE1-888DBFEA425E}</a:tableStyleId>
              </a:tblPr>
              <a:tblGrid>
                <a:gridCol w="4793125"/>
                <a:gridCol w="4768250"/>
              </a:tblGrid>
              <a:tr h="21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Identificador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Nombre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18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RF</a:t>
                      </a:r>
                      <a:r>
                        <a:rPr lang="es-MX"/>
                        <a:t>3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/>
                        <a:t>C</a:t>
                      </a:r>
                      <a:r>
                        <a:rPr lang="es-MX" sz="1000"/>
                        <a:t>arro de compras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8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Tipo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Crítico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18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(</a:t>
                      </a:r>
                      <a:r>
                        <a:rPr b="1" lang="es-MX" sz="1000"/>
                        <a:t>Necesaria </a:t>
                      </a:r>
                      <a:r>
                        <a:rPr lang="es-MX" sz="1000"/>
                        <a:t>o Deseable)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Si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5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Prioridad de Desarrollo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Alta</a:t>
                      </a:r>
                      <a:r>
                        <a:rPr lang="es-MX" sz="1000"/>
                        <a:t> – Media - Baja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8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Entrada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Salida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113785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Fecha Pedido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Valor Pedido</a:t>
                      </a:r>
                      <a:endParaRPr sz="1000"/>
                    </a:p>
                    <a:p>
                      <a:pPr indent="-292100" lvl="1" marL="685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seleccionar producto</a:t>
                      </a:r>
                      <a:endParaRPr sz="1000"/>
                    </a:p>
                    <a:p>
                      <a:pPr indent="-292100" lvl="1" marL="685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Eliminar Producto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Datos del Cliente</a:t>
                      </a:r>
                      <a:endParaRPr sz="10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Generación del Pedido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68575" marL="68575"/>
                </a:tc>
              </a:tr>
              <a:tr h="1896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 hMerge="1"/>
              </a:tr>
              <a:tr h="18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Precondición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El Cliente debe estar registrado en el sistema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94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Se registra los productos que cliente ha seleccionado para la compra, el sistema arrojará el valor del pedido y espera la confirmación del cliente para poder generar la factura y mostrará la forma de pago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8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Post-Condición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Al generar la Factura se actualizará el inventario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37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Manejo de Situaciones Anormales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El sistema espera la confirmación del pedido para generar la factura.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37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Criterios de Aceptación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Para generar el pedido, se debe adicionar los productos que el cliente quiere registrar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56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Requerimiento No Funcional Relacionado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RNF1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RFN2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RFN3</a:t>
                      </a:r>
                      <a:endParaRPr sz="1000"/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g2c84b69263e_5_92"/>
          <p:cNvGraphicFramePr/>
          <p:nvPr/>
        </p:nvGraphicFramePr>
        <p:xfrm>
          <a:off x="1499525" y="121575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{32CB3BCB-63E2-4257-9AE1-888DBFEA425E}</a:tableStyleId>
              </a:tblPr>
              <a:tblGrid>
                <a:gridCol w="4767525"/>
                <a:gridCol w="4742825"/>
              </a:tblGrid>
              <a:tr h="15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Identificador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Nombre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15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RF</a:t>
                      </a:r>
                      <a:r>
                        <a:rPr lang="es-MX"/>
                        <a:t>4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Confirmar pedido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5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Tipo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/>
                        <a:t>Crítico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15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(</a:t>
                      </a:r>
                      <a:r>
                        <a:rPr b="1" lang="es-MX" sz="1000"/>
                        <a:t>Necesaria </a:t>
                      </a:r>
                      <a:r>
                        <a:rPr lang="es-MX" sz="1000"/>
                        <a:t>o Deseable)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Si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5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Prioridad de Desarrollo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Alta</a:t>
                      </a:r>
                      <a:r>
                        <a:rPr lang="es-MX" sz="1000"/>
                        <a:t> – Media - Baja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5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Entrada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Salida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1417525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Fecha Pedido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Hora Pedido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Valor Pedido</a:t>
                      </a:r>
                      <a:endParaRPr sz="1000"/>
                    </a:p>
                    <a:p>
                      <a:pPr indent="-2921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Adicionar Producto</a:t>
                      </a:r>
                      <a:endParaRPr sz="1000"/>
                    </a:p>
                    <a:p>
                      <a:pPr indent="-2921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Eliminar Producto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Datos del Cliente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AutoNum type="arabicPeriod"/>
                      </a:pPr>
                      <a:r>
                        <a:rPr lang="es-MX" sz="1000"/>
                        <a:t>Registra Pago</a:t>
                      </a:r>
                      <a:endParaRPr sz="1000"/>
                    </a:p>
                    <a:p>
                      <a:pPr indent="-2921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AutoNum type="arabicPeriod"/>
                      </a:pPr>
                      <a:r>
                        <a:rPr lang="es-MX" sz="1000"/>
                        <a:t>seleccionar método de pago</a:t>
                      </a:r>
                      <a:endParaRPr sz="10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Generación del Pedido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Confirmación de Pago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575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 hMerge="1"/>
              </a:tr>
              <a:tr h="15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Precondición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El Cliente debe estar registrado en el sistema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78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Se registra los productos que cliente ha seleccionado para la compra, el sistema arrojará el valor del pedido y espera la confirmación del cliente para poder generar la factura y mostrará la forma de pago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47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Post-Condición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Al generar la Factura se actualizará el inventario siempre y cuando se haya realizado la confirmación de pago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31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Manejo de Situaciones Anormales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El sistema espera la confirmación del pedido para generar la factura.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63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Criterios de Aceptación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Para generar el pedido, se debe adicionar los productos que el cliente quiere registrar,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Si el pago es  efectivo se refleja la generación de la factura.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47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Requerimiento No Funcional Relacionado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RNF1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RFN2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RFN3</a:t>
                      </a:r>
                      <a:endParaRPr sz="1000"/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7" name="Google Shape;227;g2c84b69263e_5_96"/>
          <p:cNvGraphicFramePr/>
          <p:nvPr/>
        </p:nvGraphicFramePr>
        <p:xfrm>
          <a:off x="1274975" y="118305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{32CB3BCB-63E2-4257-9AE1-888DBFEA425E}</a:tableStyleId>
              </a:tblPr>
              <a:tblGrid>
                <a:gridCol w="4926100"/>
                <a:gridCol w="4900600"/>
              </a:tblGrid>
              <a:tr h="242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Identificador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Nombre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242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RF</a:t>
                      </a:r>
                      <a:r>
                        <a:rPr lang="es-MX"/>
                        <a:t>5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Generar Factura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242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Tipo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Crítico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242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(</a:t>
                      </a:r>
                      <a:r>
                        <a:rPr b="1" lang="es-MX" sz="1000"/>
                        <a:t>Necesaria </a:t>
                      </a:r>
                      <a:r>
                        <a:rPr lang="es-MX" sz="1000"/>
                        <a:t>o Deseable)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Si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242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Prioridad de Desarrollo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Alta</a:t>
                      </a:r>
                      <a:r>
                        <a:rPr lang="es-MX" sz="1000"/>
                        <a:t> – Media - Baja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242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Entrada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Salida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480775">
                <a:tc>
                  <a:txBody>
                    <a:bodyPr/>
                    <a:lstStyle/>
                    <a:p>
                      <a:pPr indent="-292100" lvl="0" marL="685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Pago de producto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Genera factura y salida de producto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242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 hMerge="1"/>
              </a:tr>
              <a:tr h="24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Precondición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Para poder generar la factura se confirma el pago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97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Al confirmar el pedido y la confirmación de mismo, el sistema está en capacidad de generar una factura, al generar la factura actualiza el inventario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24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Post-Condición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Al confirmar la compra se genera una factura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48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Manejo de Situaciones Anormales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Para anular una factura esta debe ser autorizada por el administrador del sistema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48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Criterios de Aceptación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Se genera una factura siempre y cuando se confirme el pago.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728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Requerimiento No Funcional Relacionado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RNF1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RFN2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RFN3</a:t>
                      </a:r>
                      <a:endParaRPr sz="1000"/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" name="Google Shape;233;g2c84b69263e_5_100"/>
          <p:cNvGraphicFramePr/>
          <p:nvPr/>
        </p:nvGraphicFramePr>
        <p:xfrm>
          <a:off x="1009650" y="13974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{32CB3BCB-63E2-4257-9AE1-888DBFEA425E}</a:tableStyleId>
              </a:tblPr>
              <a:tblGrid>
                <a:gridCol w="4982400"/>
                <a:gridCol w="4956575"/>
              </a:tblGrid>
              <a:tr h="23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Identificador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Nombre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23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RF</a:t>
                      </a:r>
                      <a:r>
                        <a:rPr lang="es-MX"/>
                        <a:t>6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Actualizar Inventario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23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Tipo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/>
                        <a:t>Crítico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23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(</a:t>
                      </a:r>
                      <a:r>
                        <a:rPr b="1" lang="es-MX" sz="1000"/>
                        <a:t>Necesaria </a:t>
                      </a:r>
                      <a:r>
                        <a:rPr lang="es-MX" sz="1000"/>
                        <a:t>o Deseable)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Si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23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Prioridad de Desarrollo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Alta</a:t>
                      </a:r>
                      <a:r>
                        <a:rPr lang="es-MX" sz="1000"/>
                        <a:t> – Media - Baja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23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Entrada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Salida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46345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Se registra el producto o se genera una factura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Actualiza inventario, agregando o con la salida de producto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2317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 hMerge="1"/>
              </a:tr>
              <a:tr h="69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Precondición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Al generar una factura se confirma la salida del producto, por lo que automáticamente actualiza el inventario con la salida del producto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46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El inventario es donde se encuentra los productos que tiene la tienda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46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Post-Condición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Al genera una factura se actualiza el inventario, con la salida del producto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23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Manejo de Situaciones Anormales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68575" marL="68575"/>
                </a:tc>
              </a:tr>
              <a:tr h="46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Criterios de Aceptación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Se actualiza el inventario cada vez que se genera una factura.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69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Requerimiento No Funcional Relacionado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RNF1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RFN2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RFN3</a:t>
                      </a:r>
                      <a:endParaRPr sz="1000"/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MX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Integrantes</a:t>
            </a:r>
            <a:endParaRPr b="1"/>
          </a:p>
        </p:txBody>
      </p:sp>
      <p:sp>
        <p:nvSpPr>
          <p:cNvPr id="105" name="Google Shape;105;p2"/>
          <p:cNvSpPr txBox="1"/>
          <p:nvPr/>
        </p:nvSpPr>
        <p:spPr>
          <a:xfrm>
            <a:off x="778400" y="3245575"/>
            <a:ext cx="527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s-MX" sz="1800">
                <a:solidFill>
                  <a:schemeClr val="dk1"/>
                </a:solidFill>
              </a:rPr>
              <a:t>BRIAN ALEXANDER BELTRAN POVEDA</a:t>
            </a:r>
            <a:endParaRPr b="1" sz="1800"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s-MX" sz="1800">
                <a:solidFill>
                  <a:schemeClr val="dk1"/>
                </a:solidFill>
              </a:rPr>
              <a:t>JHAN CARLOS LOZANO CLAROS</a:t>
            </a:r>
            <a:endParaRPr b="1" sz="1800"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s-MX" sz="1800">
                <a:solidFill>
                  <a:schemeClr val="dk1"/>
                </a:solidFill>
              </a:rPr>
              <a:t>DAVID RAMIRO BARACALDO TOVAR</a:t>
            </a:r>
            <a:endParaRPr b="1" sz="1800"/>
          </a:p>
        </p:txBody>
      </p:sp>
      <p:pic>
        <p:nvPicPr>
          <p:cNvPr id="106" name="Google Shape;10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998" y="2372575"/>
            <a:ext cx="4636875" cy="34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9" name="Google Shape;239;g2c84b69263e_5_104"/>
          <p:cNvGraphicFramePr/>
          <p:nvPr/>
        </p:nvGraphicFramePr>
        <p:xfrm>
          <a:off x="1111725" y="13362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{32CB3BCB-63E2-4257-9AE1-888DBFEA425E}</a:tableStyleId>
              </a:tblPr>
              <a:tblGrid>
                <a:gridCol w="4951700"/>
                <a:gridCol w="4926050"/>
              </a:tblGrid>
              <a:tr h="2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Identificador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Nombre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2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RF</a:t>
                      </a:r>
                      <a:r>
                        <a:rPr lang="es-MX"/>
                        <a:t>7</a:t>
                      </a:r>
                      <a:endParaRPr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Registrar Producto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2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Tipo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Crítico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2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(</a:t>
                      </a:r>
                      <a:r>
                        <a:rPr b="1" lang="es-MX" sz="1000"/>
                        <a:t>Necesaria </a:t>
                      </a:r>
                      <a:r>
                        <a:rPr lang="es-MX" sz="1000"/>
                        <a:t>o Deseable)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Si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2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Prioridad de Desarrollo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Alta</a:t>
                      </a:r>
                      <a:r>
                        <a:rPr lang="es-MX" sz="1000"/>
                        <a:t> – Media - Baja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2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Entrada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Salida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907775">
                <a:tc>
                  <a:txBody>
                    <a:bodyPr/>
                    <a:lstStyle/>
                    <a:p>
                      <a:pPr indent="-29210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Nombre Producto</a:t>
                      </a:r>
                      <a:endParaRPr sz="1000"/>
                    </a:p>
                    <a:p>
                      <a:pPr indent="-29210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Cantidad Producto</a:t>
                      </a:r>
                      <a:endParaRPr sz="1000"/>
                    </a:p>
                    <a:p>
                      <a:pPr indent="-29210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Valor Producto</a:t>
                      </a:r>
                      <a:endParaRPr sz="1000"/>
                    </a:p>
                    <a:p>
                      <a:pPr indent="-29210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Selecciona el Proveedor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 Actualiza Inventario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2269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 hMerge="1"/>
              </a:tr>
              <a:tr h="22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Precondición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Se debe Registrar los Proveedores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45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Se registran los productos que han ingresado a la tienda.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45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Post-Condición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Se mostrará en la pantalla la lista de los productos registrados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45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Manejo de Situaciones Anormales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Los datos registrados en el sistema son los correctos e indicados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45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Criterios de Aceptación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Se actualiza el inventario cada vez que se genera una factura.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68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Requerimiento No Funcional Relacionado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RNF1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RFN2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RFN3</a:t>
                      </a:r>
                      <a:endParaRPr sz="1000"/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" name="Google Shape;245;g2c84b69263e_5_108"/>
          <p:cNvGraphicFramePr/>
          <p:nvPr/>
        </p:nvGraphicFramePr>
        <p:xfrm>
          <a:off x="1050475" y="138663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{32CB3BCB-63E2-4257-9AE1-888DBFEA425E}</a:tableStyleId>
              </a:tblPr>
              <a:tblGrid>
                <a:gridCol w="5002850"/>
                <a:gridCol w="4976925"/>
              </a:tblGrid>
              <a:tr h="19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Identificador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Nombre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19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RF</a:t>
                      </a:r>
                      <a:r>
                        <a:rPr lang="es-MX"/>
                        <a:t>8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Registra Proveedor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9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Tipo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/>
                        <a:t>Crítico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19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(</a:t>
                      </a:r>
                      <a:r>
                        <a:rPr b="1" lang="es-MX" sz="1000"/>
                        <a:t>Necesaria </a:t>
                      </a:r>
                      <a:r>
                        <a:rPr lang="es-MX" sz="1000"/>
                        <a:t>o Deseable)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Si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9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Prioridad de Desarrollo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Alta</a:t>
                      </a:r>
                      <a:r>
                        <a:rPr lang="es-MX" sz="1000"/>
                        <a:t> – Media - Baja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9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Entrada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Salida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79330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Identificación del proveedor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Nombre del proveedor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Dirección del Proveedor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Teléfono del Proveedor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 Registro de proveedor.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982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 hMerge="1"/>
              </a:tr>
              <a:tr h="19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Precondición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Se debe Registrar los Proveedores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39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Se registra la información necesaria para llevar a cabo el registro en el sistema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9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Post-Condición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Se Realiza el registro del Proveedor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59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Manejo de Situaciones Anormales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Si el proveedor se encuentra registrado en el sistema (Se mostrará en la pantalla una alerta informando que ya está registrado en el sistema)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99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Criterios de Aceptación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Los datos registrados en el sistema en el momento de realizar el registro de un proveedor son correctos, son los indicados y establecidos para llevar el correcto registro en el sistema y poder realizar el proceso.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59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Requerimiento No Funcional Relacionado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RNF1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RFN2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RFN3</a:t>
                      </a:r>
                      <a:endParaRPr sz="1000"/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Google Shape;251;g2c84b69263e_5_112"/>
          <p:cNvGraphicFramePr/>
          <p:nvPr/>
        </p:nvGraphicFramePr>
        <p:xfrm>
          <a:off x="1111700" y="12443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{32CB3BCB-63E2-4257-9AE1-888DBFEA425E}</a:tableStyleId>
              </a:tblPr>
              <a:tblGrid>
                <a:gridCol w="4926150"/>
                <a:gridCol w="4900575"/>
              </a:tblGrid>
              <a:tr h="2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Identificador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Nombre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2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RF</a:t>
                      </a:r>
                      <a:r>
                        <a:rPr lang="es-MX"/>
                        <a:t>9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Registro Bodega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2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Tipo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/>
                        <a:t>Crítico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2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(</a:t>
                      </a:r>
                      <a:r>
                        <a:rPr b="1" lang="es-MX" sz="1000"/>
                        <a:t>Necesaria </a:t>
                      </a:r>
                      <a:r>
                        <a:rPr lang="es-MX" sz="1000"/>
                        <a:t>o Deseable)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Si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2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Prioridad de Desarrollo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Alta</a:t>
                      </a:r>
                      <a:r>
                        <a:rPr lang="es-MX" sz="1000"/>
                        <a:t> – Media - Baja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2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Entrada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Salida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436625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Fecha registro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s-MX" sz="1000"/>
                        <a:t>datos bodega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 Registro de Bodega.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2182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 hMerge="1"/>
              </a:tr>
              <a:tr h="21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Precondición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Se debe ser administrador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43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Se registra la información necesaria para llevar a cabo el registro en el sistema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21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Post-Condición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Se Realiza el registro de la bodega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65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Manejo de Situaciones Anormales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Si la bodega se encuentra registrado en el sistema (Se mostrará en la pantalla una alerta informando que ya está registrado en el sistema)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09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Criterios de Aceptación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Los datos registrados en el sistema en el momento de realizar el registro de la bodega son correctos, son los indicados y establecidos para llevar el correcto registro en el sistema y poder realizar el proceso.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65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Requerimiento No Funcional Relacionado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RNF1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RFN2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●"/>
                      </a:pPr>
                      <a:r>
                        <a:rPr lang="es-MX" sz="1000"/>
                        <a:t>RFN3</a:t>
                      </a:r>
                      <a:endParaRPr sz="1000"/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84b69263e_5_136"/>
          <p:cNvSpPr txBox="1"/>
          <p:nvPr/>
        </p:nvSpPr>
        <p:spPr>
          <a:xfrm>
            <a:off x="979700" y="326600"/>
            <a:ext cx="37794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No F</a:t>
            </a:r>
            <a:r>
              <a:rPr b="1" lang="es-MX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uncionales</a:t>
            </a:r>
            <a:r>
              <a:rPr b="1" lang="es-MX" sz="3600" u="sng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3600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258" name="Google Shape;258;g2c84b69263e_5_136"/>
          <p:cNvGraphicFramePr/>
          <p:nvPr/>
        </p:nvGraphicFramePr>
        <p:xfrm>
          <a:off x="979700" y="13950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{32CB3BCB-63E2-4257-9AE1-888DBFEA425E}</a:tableStyleId>
              </a:tblPr>
              <a:tblGrid>
                <a:gridCol w="1601475"/>
                <a:gridCol w="1593175"/>
              </a:tblGrid>
              <a:tr h="46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Identificador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Nombre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46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RNF1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Interfaz del Sistema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46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Tipo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/>
                        <a:t>Crítico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46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(Necesaria o Deseable)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Si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46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Prioridad de Desarrollo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Alta – Media – Baja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4605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 hMerge="1"/>
              </a:tr>
              <a:tr h="138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Característica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El Sistema presentará una interfaz de usuario sencilla para que sea de fácil manejo a los usuarios del sistema.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92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El Sistema debe tener una interfaz de uso intuitivo y sencillo</a:t>
                      </a:r>
                      <a:endParaRPr sz="1000"/>
                    </a:p>
                  </a:txBody>
                  <a:tcPr marT="0" marB="0" marR="68575" marL="68575"/>
                </a:tc>
              </a:tr>
            </a:tbl>
          </a:graphicData>
        </a:graphic>
      </p:graphicFrame>
      <p:cxnSp>
        <p:nvCxnSpPr>
          <p:cNvPr id="259" name="Google Shape;259;g2c84b69263e_5_136"/>
          <p:cNvCxnSpPr/>
          <p:nvPr/>
        </p:nvCxnSpPr>
        <p:spPr>
          <a:xfrm flipH="1" rot="10800000">
            <a:off x="979704" y="906632"/>
            <a:ext cx="4498800" cy="36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260" name="Google Shape;260;g2c84b69263e_5_136"/>
          <p:cNvGraphicFramePr/>
          <p:nvPr/>
        </p:nvGraphicFramePr>
        <p:xfrm>
          <a:off x="4660550" y="13950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{32CB3BCB-63E2-4257-9AE1-888DBFEA425E}</a:tableStyleId>
              </a:tblPr>
              <a:tblGrid>
                <a:gridCol w="1439175"/>
                <a:gridCol w="1431725"/>
              </a:tblGrid>
              <a:tr h="42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Identificador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Nombre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42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RNF2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Nivel de usuario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42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Tipo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/>
                        <a:t>Crítico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42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(Necesaria o Deseable)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Si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42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Prioridad de Desarrollo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Alta – Media – Baja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422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 hMerge="1"/>
              </a:tr>
              <a:tr h="84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Característica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Garantizara al usuario el acceso de información de acuerdo al nivel que posee.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688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Facilidades y controles para permitir el acceso a la información al personal autorizado a través de Internet,  con la intención de consultar y subir información pertinente para cada una de ellas</a:t>
                      </a:r>
                      <a:endParaRPr sz="1000"/>
                    </a:p>
                  </a:txBody>
                  <a:tcPr marT="0" marB="0" marR="68575" marL="68575"/>
                </a:tc>
              </a:tr>
            </a:tbl>
          </a:graphicData>
        </a:graphic>
      </p:graphicFrame>
      <p:graphicFrame>
        <p:nvGraphicFramePr>
          <p:cNvPr id="261" name="Google Shape;261;g2c84b69263e_5_136"/>
          <p:cNvGraphicFramePr/>
          <p:nvPr/>
        </p:nvGraphicFramePr>
        <p:xfrm>
          <a:off x="8017650" y="13950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{32CB3BCB-63E2-4257-9AE1-888DBFEA425E}</a:tableStyleId>
              </a:tblPr>
              <a:tblGrid>
                <a:gridCol w="1326250"/>
                <a:gridCol w="1319400"/>
              </a:tblGrid>
              <a:tr h="411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Identificador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Nombre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411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RNF3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Seguridad en información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411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Tipo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/>
                        <a:t>Crítico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</a:tr>
              <a:tr h="411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(Necesaria o Deseable)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Si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411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Prioridad de Desarrollo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Alta – Media – Baja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411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 hMerge="1"/>
              </a:tr>
              <a:tr h="123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Característica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El sistema garantizará a los usuarios una seguridad en cuanto a la información que se procede en el sistema. 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123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</a:t>
                      </a:r>
                      <a:endParaRPr b="1" sz="1000"/>
                    </a:p>
                  </a:txBody>
                  <a:tcPr marT="0" marB="0" marR="68575" marL="6857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Garantizar la seguridad del sistema con respecto a la información y datos que se manejan tales sean documentos, archivos y contraseñas.</a:t>
                      </a:r>
                      <a:endParaRPr sz="1000"/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 u="sng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Mockup</a:t>
            </a: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 </a:t>
            </a:r>
            <a:endParaRPr/>
          </a:p>
        </p:txBody>
      </p:sp>
      <p:pic>
        <p:nvPicPr>
          <p:cNvPr id="267" name="Google Shape;267;p1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0000" y="1556825"/>
            <a:ext cx="7232449" cy="47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72" name="Google Shape;27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b="1" lang="es-MX"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Formulación del Proyecto 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73693"/>
            <a:ext cx="5035938" cy="538430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7104350" y="2706675"/>
            <a:ext cx="286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dk1"/>
                </a:solidFill>
              </a:rPr>
              <a:t>Hastechno</a:t>
            </a:r>
            <a:endParaRPr b="1"/>
          </a:p>
        </p:txBody>
      </p:sp>
      <p:cxnSp>
        <p:nvCxnSpPr>
          <p:cNvPr id="114" name="Google Shape;114;p3"/>
          <p:cNvCxnSpPr/>
          <p:nvPr/>
        </p:nvCxnSpPr>
        <p:spPr>
          <a:xfrm>
            <a:off x="6021302" y="3837708"/>
            <a:ext cx="720000" cy="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p3"/>
          <p:cNvSpPr txBox="1"/>
          <p:nvPr/>
        </p:nvSpPr>
        <p:spPr>
          <a:xfrm>
            <a:off x="5909569" y="3969099"/>
            <a:ext cx="609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</a:rPr>
              <a:t>Plataforma Tecnológica para la </a:t>
            </a:r>
            <a:r>
              <a:rPr lang="es-MX" sz="1800">
                <a:solidFill>
                  <a:schemeClr val="dk1"/>
                </a:solidFill>
              </a:rPr>
              <a:t>Distribución y soporte de componentes de hardware para la ciudad de Bogotá DC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259544" y="605917"/>
            <a:ext cx="5521084" cy="923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1" lang="es-MX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Objetivo General</a:t>
            </a:r>
            <a:endParaRPr b="1" sz="2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7234" r="0" t="5196"/>
          <a:stretch/>
        </p:blipFill>
        <p:spPr>
          <a:xfrm>
            <a:off x="6257039" y="1637433"/>
            <a:ext cx="5042373" cy="47324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4"/>
          <p:cNvCxnSpPr/>
          <p:nvPr/>
        </p:nvCxnSpPr>
        <p:spPr>
          <a:xfrm>
            <a:off x="1259544" y="1292666"/>
            <a:ext cx="5042372" cy="26927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" name="Google Shape;123;p4"/>
          <p:cNvSpPr txBox="1"/>
          <p:nvPr/>
        </p:nvSpPr>
        <p:spPr>
          <a:xfrm>
            <a:off x="1259551" y="2069025"/>
            <a:ext cx="4889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</a:rPr>
              <a:t>Desarrollar y lanzar una plataforma de comercio electrónico accesible y segura, dedicada a la venta de computadoras y accesorios relacionados.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1" lang="es-MX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Objetivo Específicos</a:t>
            </a:r>
            <a:endParaRPr b="1" sz="2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29" name="Google Shape;129;p5"/>
          <p:cNvCxnSpPr/>
          <p:nvPr/>
        </p:nvCxnSpPr>
        <p:spPr>
          <a:xfrm flipH="1" rot="10800000">
            <a:off x="950054" y="12225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5"/>
          <p:cNvSpPr txBox="1"/>
          <p:nvPr/>
        </p:nvSpPr>
        <p:spPr>
          <a:xfrm>
            <a:off x="697324" y="1844550"/>
            <a:ext cx="50424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MX" sz="1800">
                <a:solidFill>
                  <a:schemeClr val="dk1"/>
                </a:solidFill>
              </a:rPr>
              <a:t>Ofrecer contenido relevante, preciso y accesible que abarque una amplia gama de temas tecnológicos, desde las últimas noticias y avances en la industria hasta guías prácticas, reseñas de productos y análisis expertos.</a:t>
            </a:r>
            <a:endParaRPr sz="1800"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MX" sz="1800">
                <a:solidFill>
                  <a:schemeClr val="dk1"/>
                </a:solidFill>
              </a:rPr>
              <a:t>Configurar un sistema de gestión de inventario eficiente para administrar el stock de productos y evitar la falta de existencias.</a:t>
            </a:r>
            <a:endParaRPr sz="1800"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MX" sz="1800">
                <a:solidFill>
                  <a:schemeClr val="dk1"/>
                </a:solidFill>
              </a:rPr>
              <a:t>Establecer procesos de pago seguros y opciones de envío confiables para garantizar la satisfacción del cliente.</a:t>
            </a:r>
            <a:endParaRPr sz="1800"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MX" sz="1800">
                <a:solidFill>
                  <a:schemeClr val="dk1"/>
                </a:solidFill>
              </a:rPr>
              <a:t>Ofrecer un excelente servicio al cliente a través de canales de comunicación efectivos, como correo electrónico o soporte telefónico.</a:t>
            </a:r>
            <a:endParaRPr sz="1800"/>
          </a:p>
        </p:txBody>
      </p:sp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 b="6671" l="16574" r="13724" t="11475"/>
          <a:stretch/>
        </p:blipFill>
        <p:spPr>
          <a:xfrm>
            <a:off x="5992450" y="1678950"/>
            <a:ext cx="6066722" cy="39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425700" y="640200"/>
            <a:ext cx="74691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1" lang="es-MX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Planteamiento del Problema</a:t>
            </a:r>
            <a:endParaRPr b="1" sz="3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37" name="Google Shape;137;p6"/>
          <p:cNvCxnSpPr/>
          <p:nvPr/>
        </p:nvCxnSpPr>
        <p:spPr>
          <a:xfrm flipH="1" rot="10800000">
            <a:off x="940204" y="1231707"/>
            <a:ext cx="6440100" cy="234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8" name="Google Shape;13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9756" y="1526927"/>
            <a:ext cx="1695450" cy="351322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 txBox="1"/>
          <p:nvPr/>
        </p:nvSpPr>
        <p:spPr>
          <a:xfrm>
            <a:off x="838575" y="1713300"/>
            <a:ext cx="6216600" cy="49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los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últimos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años el mercado de computadoras, componentes de hardware y accesorios, ha experimentado un incremento significativo, con un gran incremento en la demanda de estos, el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desafío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principal consiste en la falta de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opciones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el mercado que aborden las necesidades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específicas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los clientes. La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las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tiendas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línea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concentran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únicamente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la venta de productos, sin prestar la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atención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necesaria al asesoramiento y acompañamiento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técnico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lo que puede llevar a compras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erróneas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insatisfactorias por parte de los clientes.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/>
        </p:nvSpPr>
        <p:spPr>
          <a:xfrm>
            <a:off x="573754" y="183816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1" lang="es-MX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Pregunta del Problema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p7"/>
          <p:cNvCxnSpPr/>
          <p:nvPr/>
        </p:nvCxnSpPr>
        <p:spPr>
          <a:xfrm flipH="1" rot="10800000">
            <a:off x="573754" y="2513217"/>
            <a:ext cx="5297100" cy="93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6" name="Google Shape;146;p7"/>
          <p:cNvSpPr txBox="1"/>
          <p:nvPr/>
        </p:nvSpPr>
        <p:spPr>
          <a:xfrm>
            <a:off x="648302" y="2770413"/>
            <a:ext cx="514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950" y="1919675"/>
            <a:ext cx="5479399" cy="416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7"/>
          <p:cNvSpPr txBox="1"/>
          <p:nvPr/>
        </p:nvSpPr>
        <p:spPr>
          <a:xfrm>
            <a:off x="573750" y="3151950"/>
            <a:ext cx="55479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¿Las plataformas que se encuentran actualmente tienen lo necesario para garantizar la satisfacción de los clientes?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/>
        </p:nvSpPr>
        <p:spPr>
          <a:xfrm>
            <a:off x="947851" y="605925"/>
            <a:ext cx="37107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1" lang="es-MX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Alcance</a:t>
            </a:r>
            <a:r>
              <a:rPr b="1" lang="es-MX" sz="2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8"/>
          <p:cNvCxnSpPr/>
          <p:nvPr/>
        </p:nvCxnSpPr>
        <p:spPr>
          <a:xfrm flipH="1" rot="10800000">
            <a:off x="947851" y="1173300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5" name="Google Shape;155;p8"/>
          <p:cNvSpPr txBox="1"/>
          <p:nvPr/>
        </p:nvSpPr>
        <p:spPr>
          <a:xfrm>
            <a:off x="947851" y="1631023"/>
            <a:ext cx="5547843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centrará en difundir ampliamente información sobre la disponibilidad de componentes de hardware de alta calidad que se ofrece a nivel capital, dando una óptima experiencia a  usuarios de la plataforma con el propósito de satisfacer las necesidades y buscando soluciones tecnológicas que abarquen sus necesidades y/o gustos, junto con un asesoramiento más detallado garantizando un servicio de atención al cliente excepcional, y estableciendo una presencia competitiva en el mercado digital a nivel capital, donde se pretende  establecer procesos de pago seguros y opciones de envío confiables para garantizar la satisfacción y buscando la confidencialidad  del cliente o usuario.</a:t>
            </a:r>
            <a:endParaRPr/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7199789" y="1631023"/>
            <a:ext cx="4145873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b="1" lang="es-MX"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Mapas de Procesos </a:t>
            </a:r>
            <a:endParaRPr b="1"/>
          </a:p>
        </p:txBody>
      </p:sp>
      <p:sp>
        <p:nvSpPr>
          <p:cNvPr id="162" name="Google Shape;162;p9"/>
          <p:cNvSpPr txBox="1"/>
          <p:nvPr/>
        </p:nvSpPr>
        <p:spPr>
          <a:xfrm>
            <a:off x="1249700" y="6550375"/>
            <a:ext cx="89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https://drive.google.com/file/d/1uyHPcpVxB1dk6veDsdJI0GxybvZhXSB0/view?usp=drive_link</a:t>
            </a:r>
            <a:endParaRPr/>
          </a:p>
        </p:txBody>
      </p:sp>
      <p:pic>
        <p:nvPicPr>
          <p:cNvPr id="163" name="Google Shape;1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75" y="1634250"/>
            <a:ext cx="10608102" cy="491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2024-03-15T00:49:27Z</dcterms:created>
  <dc:creator>Carlos Andrés Herrera Mora</dc:creator>
</cp:coreProperties>
</file>